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  <p:sldMasterId id="2147483731" r:id="rId2"/>
  </p:sldMasterIdLst>
  <p:notesMasterIdLst>
    <p:notesMasterId r:id="rId12"/>
  </p:notesMasterIdLst>
  <p:sldIdLst>
    <p:sldId id="529" r:id="rId3"/>
    <p:sldId id="538" r:id="rId4"/>
    <p:sldId id="556" r:id="rId5"/>
    <p:sldId id="552" r:id="rId6"/>
    <p:sldId id="555" r:id="rId7"/>
    <p:sldId id="557" r:id="rId8"/>
    <p:sldId id="558" r:id="rId9"/>
    <p:sldId id="560" r:id="rId10"/>
    <p:sldId id="554" r:id="rId11"/>
  </p:sldIdLst>
  <p:sldSz cx="10693400" cy="7561263"/>
  <p:notesSz cx="6797675" cy="9926638"/>
  <p:defaultTextStyle>
    <a:defPPr>
      <a:defRPr lang="ru-RU"/>
    </a:defPPr>
    <a:lvl1pPr marL="0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21188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42376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63561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84749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605936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27124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48312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69499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0000"/>
    <a:srgbClr val="BD130F"/>
    <a:srgbClr val="EF3631"/>
    <a:srgbClr val="FF6565"/>
    <a:srgbClr val="4FFF9F"/>
    <a:srgbClr val="69FFAD"/>
    <a:srgbClr val="BAE6E8"/>
    <a:srgbClr val="6AA4FA"/>
    <a:srgbClr val="3A7DCE"/>
    <a:srgbClr val="FF8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4" autoAdjust="0"/>
    <p:restoredTop sz="93813" autoAdjust="0"/>
  </p:normalViewPr>
  <p:slideViewPr>
    <p:cSldViewPr showGuides="1">
      <p:cViewPr>
        <p:scale>
          <a:sx n="85" d="100"/>
          <a:sy n="85" d="100"/>
        </p:scale>
        <p:origin x="-1176" y="7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831050-DF3C-483C-957B-C2A306D3F37C}" type="doc">
      <dgm:prSet loTypeId="urn:microsoft.com/office/officeart/2005/8/layout/lProcess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0A114E-96B6-4B52-9F20-C4745CC51ABF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На федеральном уровне</a:t>
          </a:r>
          <a:endParaRPr lang="ru-RU" sz="1800" b="1" dirty="0">
            <a:solidFill>
              <a:schemeClr val="tx1"/>
            </a:solidFill>
          </a:endParaRPr>
        </a:p>
      </dgm:t>
    </dgm:pt>
    <dgm:pt modelId="{A35497E8-FE9E-4864-9B9C-B129245DB636}" type="parTrans" cxnId="{104B83F8-AB5D-49D2-973F-9A1695CFA1C7}">
      <dgm:prSet/>
      <dgm:spPr/>
      <dgm:t>
        <a:bodyPr/>
        <a:lstStyle/>
        <a:p>
          <a:endParaRPr lang="ru-RU"/>
        </a:p>
      </dgm:t>
    </dgm:pt>
    <dgm:pt modelId="{4E039A80-39DE-4A2B-82A0-8D1409C4FB14}" type="sibTrans" cxnId="{104B83F8-AB5D-49D2-973F-9A1695CFA1C7}">
      <dgm:prSet/>
      <dgm:spPr/>
      <dgm:t>
        <a:bodyPr/>
        <a:lstStyle/>
        <a:p>
          <a:endParaRPr lang="ru-RU"/>
        </a:p>
      </dgm:t>
    </dgm:pt>
    <dgm:pt modelId="{7B2A3779-6047-4865-A119-3430A21EEAA2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40000"/>
            <a:lumOff val="60000"/>
          </a:schemeClr>
        </a:solidFill>
        <a:ln/>
      </dgm:spPr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На региональном уровне</a:t>
          </a:r>
          <a:endParaRPr lang="ru-RU" sz="1800" b="1" dirty="0">
            <a:solidFill>
              <a:schemeClr val="tx1"/>
            </a:solidFill>
          </a:endParaRPr>
        </a:p>
      </dgm:t>
    </dgm:pt>
    <dgm:pt modelId="{5F232434-4DBC-412B-A499-F3C9655FBE68}" type="sibTrans" cxnId="{B94A6539-35E4-4B45-AA6D-FC2D148E27A3}">
      <dgm:prSet/>
      <dgm:spPr/>
      <dgm:t>
        <a:bodyPr/>
        <a:lstStyle/>
        <a:p>
          <a:endParaRPr lang="ru-RU"/>
        </a:p>
      </dgm:t>
    </dgm:pt>
    <dgm:pt modelId="{A1D23717-5B11-4F31-A692-3E4A6619EFDA}" type="parTrans" cxnId="{B94A6539-35E4-4B45-AA6D-FC2D148E27A3}">
      <dgm:prSet/>
      <dgm:spPr/>
      <dgm:t>
        <a:bodyPr/>
        <a:lstStyle/>
        <a:p>
          <a:endParaRPr lang="ru-RU"/>
        </a:p>
      </dgm:t>
    </dgm:pt>
    <dgm:pt modelId="{4B265521-3916-407D-8DD1-48BC691A8A18}">
      <dgm:prSet phldrT="[Текст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>
        <a:solidFill>
          <a:schemeClr val="accent2">
            <a:lumMod val="40000"/>
            <a:lumOff val="60000"/>
          </a:schemeClr>
        </a:solidFill>
        <a:ln/>
      </dgm:spPr>
      <dgm:t>
        <a:bodyPr/>
        <a:lstStyle/>
        <a:p>
          <a:pPr>
            <a:lnSpc>
              <a:spcPct val="100000"/>
            </a:lnSpc>
          </a:pPr>
          <a:r>
            <a:rPr lang="ru-RU" sz="1800" b="1" dirty="0" smtClean="0">
              <a:solidFill>
                <a:schemeClr val="tx1"/>
              </a:solidFill>
            </a:rPr>
            <a:t>На местном уровне </a:t>
          </a:r>
          <a:endParaRPr lang="ru-RU" sz="1600" b="1" dirty="0">
            <a:solidFill>
              <a:schemeClr val="tx1"/>
            </a:solidFill>
          </a:endParaRPr>
        </a:p>
      </dgm:t>
    </dgm:pt>
    <dgm:pt modelId="{8FAC27F3-54A7-4164-9155-B025B503E0FD}" type="sibTrans" cxnId="{4250FED2-8957-4F38-921A-C5B46950E4EE}">
      <dgm:prSet/>
      <dgm:spPr/>
      <dgm:t>
        <a:bodyPr/>
        <a:lstStyle/>
        <a:p>
          <a:endParaRPr lang="ru-RU"/>
        </a:p>
      </dgm:t>
    </dgm:pt>
    <dgm:pt modelId="{1FBE7FCD-D63C-47B2-A51E-20B8FD1B5A3C}" type="parTrans" cxnId="{4250FED2-8957-4F38-921A-C5B46950E4EE}">
      <dgm:prSet/>
      <dgm:spPr/>
      <dgm:t>
        <a:bodyPr/>
        <a:lstStyle/>
        <a:p>
          <a:endParaRPr lang="ru-RU"/>
        </a:p>
      </dgm:t>
    </dgm:pt>
    <dgm:pt modelId="{005C4434-05BB-417D-98AF-2E1AB334E5DC}" type="pres">
      <dgm:prSet presAssocID="{D4831050-DF3C-483C-957B-C2A306D3F37C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64A701F-5E87-42B3-AE85-0445916C2E0F}" type="pres">
      <dgm:prSet presAssocID="{C10A114E-96B6-4B52-9F20-C4745CC51ABF}" presName="horFlow" presStyleCnt="0"/>
      <dgm:spPr/>
    </dgm:pt>
    <dgm:pt modelId="{4828D322-E6F9-46D5-A807-A86A9EACC323}" type="pres">
      <dgm:prSet presAssocID="{C10A114E-96B6-4B52-9F20-C4745CC51ABF}" presName="bigChev" presStyleLbl="node1" presStyleIdx="0" presStyleCnt="1" custScaleX="132965" custScaleY="177181" custLinFactX="-6222" custLinFactNeighborX="-100000" custLinFactNeighborY="-53"/>
      <dgm:spPr/>
      <dgm:t>
        <a:bodyPr/>
        <a:lstStyle/>
        <a:p>
          <a:endParaRPr lang="ru-RU"/>
        </a:p>
      </dgm:t>
    </dgm:pt>
    <dgm:pt modelId="{84F1E9D1-30D2-4611-83C5-90AC65A92D8D}" type="pres">
      <dgm:prSet presAssocID="{A1D23717-5B11-4F31-A692-3E4A6619EFDA}" presName="parTrans" presStyleCnt="0"/>
      <dgm:spPr/>
    </dgm:pt>
    <dgm:pt modelId="{B62538EC-6696-419C-91E8-FB027C6244A2}" type="pres">
      <dgm:prSet presAssocID="{7B2A3779-6047-4865-A119-3430A21EEAA2}" presName="node" presStyleLbl="alignAccFollowNode1" presStyleIdx="0" presStyleCnt="2" custScaleX="149102" custScaleY="198715" custLinFactNeighborX="-51643" custLinFactNeighborY="1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C1A8C8-AFDA-43F5-891D-BC1E7C51269D}" type="pres">
      <dgm:prSet presAssocID="{5F232434-4DBC-412B-A499-F3C9655FBE68}" presName="sibTrans" presStyleCnt="0"/>
      <dgm:spPr/>
    </dgm:pt>
    <dgm:pt modelId="{E9B18C27-58C8-4942-8F33-2514038728EC}" type="pres">
      <dgm:prSet presAssocID="{4B265521-3916-407D-8DD1-48BC691A8A18}" presName="node" presStyleLbl="alignAccFollowNode1" presStyleIdx="1" presStyleCnt="2" custScaleX="162759" custScaleY="2111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0A508D-8348-4FA3-910A-DFDCBC880C02}" type="presOf" srcId="{C10A114E-96B6-4B52-9F20-C4745CC51ABF}" destId="{4828D322-E6F9-46D5-A807-A86A9EACC323}" srcOrd="0" destOrd="0" presId="urn:microsoft.com/office/officeart/2005/8/layout/lProcess3"/>
    <dgm:cxn modelId="{FF237D3B-880D-4570-B3EF-CB5579775F5A}" type="presOf" srcId="{7B2A3779-6047-4865-A119-3430A21EEAA2}" destId="{B62538EC-6696-419C-91E8-FB027C6244A2}" srcOrd="0" destOrd="0" presId="urn:microsoft.com/office/officeart/2005/8/layout/lProcess3"/>
    <dgm:cxn modelId="{104B83F8-AB5D-49D2-973F-9A1695CFA1C7}" srcId="{D4831050-DF3C-483C-957B-C2A306D3F37C}" destId="{C10A114E-96B6-4B52-9F20-C4745CC51ABF}" srcOrd="0" destOrd="0" parTransId="{A35497E8-FE9E-4864-9B9C-B129245DB636}" sibTransId="{4E039A80-39DE-4A2B-82A0-8D1409C4FB14}"/>
    <dgm:cxn modelId="{C21ED7B1-8280-4E94-B182-451E10420B3F}" type="presOf" srcId="{D4831050-DF3C-483C-957B-C2A306D3F37C}" destId="{005C4434-05BB-417D-98AF-2E1AB334E5DC}" srcOrd="0" destOrd="0" presId="urn:microsoft.com/office/officeart/2005/8/layout/lProcess3"/>
    <dgm:cxn modelId="{F462A8AD-E76E-462E-A746-CB10E0BCE0E2}" type="presOf" srcId="{4B265521-3916-407D-8DD1-48BC691A8A18}" destId="{E9B18C27-58C8-4942-8F33-2514038728EC}" srcOrd="0" destOrd="0" presId="urn:microsoft.com/office/officeart/2005/8/layout/lProcess3"/>
    <dgm:cxn modelId="{B94A6539-35E4-4B45-AA6D-FC2D148E27A3}" srcId="{C10A114E-96B6-4B52-9F20-C4745CC51ABF}" destId="{7B2A3779-6047-4865-A119-3430A21EEAA2}" srcOrd="0" destOrd="0" parTransId="{A1D23717-5B11-4F31-A692-3E4A6619EFDA}" sibTransId="{5F232434-4DBC-412B-A499-F3C9655FBE68}"/>
    <dgm:cxn modelId="{4250FED2-8957-4F38-921A-C5B46950E4EE}" srcId="{C10A114E-96B6-4B52-9F20-C4745CC51ABF}" destId="{4B265521-3916-407D-8DD1-48BC691A8A18}" srcOrd="1" destOrd="0" parTransId="{1FBE7FCD-D63C-47B2-A51E-20B8FD1B5A3C}" sibTransId="{8FAC27F3-54A7-4164-9155-B025B503E0FD}"/>
    <dgm:cxn modelId="{04F29461-7AD8-4472-B6FC-22CE0FF2462B}" type="presParOf" srcId="{005C4434-05BB-417D-98AF-2E1AB334E5DC}" destId="{664A701F-5E87-42B3-AE85-0445916C2E0F}" srcOrd="0" destOrd="0" presId="urn:microsoft.com/office/officeart/2005/8/layout/lProcess3"/>
    <dgm:cxn modelId="{A4E04C6C-A48C-4F7D-A464-4642CC29FF28}" type="presParOf" srcId="{664A701F-5E87-42B3-AE85-0445916C2E0F}" destId="{4828D322-E6F9-46D5-A807-A86A9EACC323}" srcOrd="0" destOrd="0" presId="urn:microsoft.com/office/officeart/2005/8/layout/lProcess3"/>
    <dgm:cxn modelId="{ED8401AB-F2C7-47A6-BA96-DF3FBFBC7EA4}" type="presParOf" srcId="{664A701F-5E87-42B3-AE85-0445916C2E0F}" destId="{84F1E9D1-30D2-4611-83C5-90AC65A92D8D}" srcOrd="1" destOrd="0" presId="urn:microsoft.com/office/officeart/2005/8/layout/lProcess3"/>
    <dgm:cxn modelId="{C4068820-DA56-47B5-9CF5-9139AE63E6CF}" type="presParOf" srcId="{664A701F-5E87-42B3-AE85-0445916C2E0F}" destId="{B62538EC-6696-419C-91E8-FB027C6244A2}" srcOrd="2" destOrd="0" presId="urn:microsoft.com/office/officeart/2005/8/layout/lProcess3"/>
    <dgm:cxn modelId="{EFEEE28E-F34B-4502-BAB7-4532E036F1CB}" type="presParOf" srcId="{664A701F-5E87-42B3-AE85-0445916C2E0F}" destId="{EAC1A8C8-AFDA-43F5-891D-BC1E7C51269D}" srcOrd="3" destOrd="0" presId="urn:microsoft.com/office/officeart/2005/8/layout/lProcess3"/>
    <dgm:cxn modelId="{C79AD05B-E2A9-4211-B5F2-9A5F69A3B105}" type="presParOf" srcId="{664A701F-5E87-42B3-AE85-0445916C2E0F}" destId="{E9B18C27-58C8-4942-8F33-2514038728EC}" srcOrd="4" destOrd="0" presId="urn:microsoft.com/office/officeart/2005/8/layout/lProcess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28D322-E6F9-46D5-A807-A86A9EACC323}">
      <dsp:nvSpPr>
        <dsp:cNvPr id="0" name=""/>
        <dsp:cNvSpPr/>
      </dsp:nvSpPr>
      <dsp:spPr>
        <a:xfrm>
          <a:off x="0" y="3"/>
          <a:ext cx="3375354" cy="1799115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На федеральном уровне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899558" y="3"/>
        <a:ext cx="1576239" cy="1799115"/>
      </dsp:txXfrm>
    </dsp:sp>
    <dsp:sp modelId="{B62538EC-6696-419C-91E8-FB027C6244A2}">
      <dsp:nvSpPr>
        <dsp:cNvPr id="0" name=""/>
        <dsp:cNvSpPr/>
      </dsp:nvSpPr>
      <dsp:spPr>
        <a:xfrm>
          <a:off x="3164952" y="72010"/>
          <a:ext cx="3141547" cy="1674752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На региональном уровне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4002328" y="72010"/>
        <a:ext cx="1466795" cy="1674752"/>
      </dsp:txXfrm>
    </dsp:sp>
    <dsp:sp modelId="{E9B18C27-58C8-4942-8F33-2514038728EC}">
      <dsp:nvSpPr>
        <dsp:cNvPr id="0" name=""/>
        <dsp:cNvSpPr/>
      </dsp:nvSpPr>
      <dsp:spPr>
        <a:xfrm>
          <a:off x="6163857" y="10465"/>
          <a:ext cx="3429297" cy="1779267"/>
        </a:xfrm>
        <a:prstGeom prst="chevron">
          <a:avLst/>
        </a:prstGeom>
        <a:solidFill>
          <a:schemeClr val="accent2">
            <a:lumMod val="40000"/>
            <a:lumOff val="60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На местном уровне 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7053491" y="10465"/>
        <a:ext cx="1650030" cy="17792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11"/>
            <a:ext cx="2945661" cy="496332"/>
          </a:xfrm>
          <a:prstGeom prst="rect">
            <a:avLst/>
          </a:prstGeom>
        </p:spPr>
        <p:txBody>
          <a:bodyPr vert="horz" lIns="91939" tIns="45969" rIns="91939" bIns="4596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4" y="11"/>
            <a:ext cx="2945661" cy="496332"/>
          </a:xfrm>
          <a:prstGeom prst="rect">
            <a:avLst/>
          </a:prstGeom>
        </p:spPr>
        <p:txBody>
          <a:bodyPr vert="horz" lIns="91939" tIns="45969" rIns="91939" bIns="45969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19.06.2023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3588" y="746125"/>
            <a:ext cx="52705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39" tIns="45969" rIns="91939" bIns="4596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165"/>
            <a:ext cx="5438140" cy="4466987"/>
          </a:xfrm>
          <a:prstGeom prst="rect">
            <a:avLst/>
          </a:prstGeom>
        </p:spPr>
        <p:txBody>
          <a:bodyPr vert="horz" lIns="91939" tIns="45969" rIns="91939" bIns="4596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593"/>
            <a:ext cx="2945661" cy="496332"/>
          </a:xfrm>
          <a:prstGeom prst="rect">
            <a:avLst/>
          </a:prstGeom>
        </p:spPr>
        <p:txBody>
          <a:bodyPr vert="horz" lIns="91939" tIns="45969" rIns="91939" bIns="4596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4" y="9428593"/>
            <a:ext cx="2945661" cy="496332"/>
          </a:xfrm>
          <a:prstGeom prst="rect">
            <a:avLst/>
          </a:prstGeom>
        </p:spPr>
        <p:txBody>
          <a:bodyPr vert="horz" lIns="91939" tIns="45969" rIns="91939" bIns="45969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188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376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561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749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5936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7124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8312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9499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7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5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9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188" indent="0">
              <a:buNone/>
              <a:defRPr sz="3200"/>
            </a:lvl2pPr>
            <a:lvl3pPr marL="1042376" indent="0">
              <a:buNone/>
              <a:defRPr sz="2700"/>
            </a:lvl3pPr>
            <a:lvl4pPr marL="1563561" indent="0">
              <a:buNone/>
              <a:defRPr sz="2300"/>
            </a:lvl4pPr>
            <a:lvl5pPr marL="2084749" indent="0">
              <a:buNone/>
              <a:defRPr sz="2300"/>
            </a:lvl5pPr>
            <a:lvl6pPr marL="2605936" indent="0">
              <a:buNone/>
              <a:defRPr sz="2300"/>
            </a:lvl6pPr>
            <a:lvl7pPr marL="3127124" indent="0">
              <a:buNone/>
              <a:defRPr sz="2300"/>
            </a:lvl7pPr>
            <a:lvl8pPr marL="3648312" indent="0">
              <a:buNone/>
              <a:defRPr sz="2300"/>
            </a:lvl8pPr>
            <a:lvl9pPr marL="4169499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1188" indent="0">
              <a:buNone/>
              <a:defRPr sz="1400"/>
            </a:lvl2pPr>
            <a:lvl3pPr marL="1042376" indent="0">
              <a:buNone/>
              <a:defRPr sz="1100"/>
            </a:lvl3pPr>
            <a:lvl4pPr marL="1563561" indent="0">
              <a:buNone/>
              <a:defRPr sz="1000"/>
            </a:lvl4pPr>
            <a:lvl5pPr marL="2084749" indent="0">
              <a:buNone/>
              <a:defRPr sz="1000"/>
            </a:lvl5pPr>
            <a:lvl6pPr marL="2605936" indent="0">
              <a:buNone/>
              <a:defRPr sz="1000"/>
            </a:lvl6pPr>
            <a:lvl7pPr marL="3127124" indent="0">
              <a:buNone/>
              <a:defRPr sz="1000"/>
            </a:lvl7pPr>
            <a:lvl8pPr marL="3648312" indent="0">
              <a:buNone/>
              <a:defRPr sz="1000"/>
            </a:lvl8pPr>
            <a:lvl9pPr marL="416949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5503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pPr defTabSz="1042688"/>
            <a:endParaRPr lang="ru-RU" sz="21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7333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330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996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06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524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685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1" y="2111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2"/>
            <a:ext cx="8561139" cy="5324476"/>
          </a:xfrm>
        </p:spPr>
        <p:txBody>
          <a:bodyPr/>
          <a:lstStyle>
            <a:lvl1pPr marL="363301" indent="0">
              <a:buFontTx/>
              <a:buNone/>
              <a:defRPr b="1">
                <a:latin typeface="+mj-lt"/>
              </a:defRPr>
            </a:lvl1pPr>
            <a:lvl2pPr marL="360127" indent="3175">
              <a:defRPr>
                <a:latin typeface="+mj-lt"/>
              </a:defRPr>
            </a:lvl2pPr>
            <a:lvl3pPr marL="628239" indent="-260179">
              <a:tabLst/>
              <a:defRPr>
                <a:latin typeface="+mj-lt"/>
              </a:defRPr>
            </a:lvl3pPr>
            <a:lvl4pPr marL="0" indent="360127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380" tIns="45690" rIns="91380" bIns="4569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5"/>
            <a:ext cx="8580438" cy="1219199"/>
          </a:xfrm>
        </p:spPr>
        <p:txBody>
          <a:bodyPr/>
          <a:lstStyle>
            <a:lvl1pPr marL="0" marR="0" indent="0" defTabSz="104237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37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554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3060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2615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0542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511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2"/>
            <a:ext cx="8561139" cy="5324476"/>
          </a:xfrm>
        </p:spPr>
        <p:txBody>
          <a:bodyPr/>
          <a:lstStyle>
            <a:lvl1pPr marL="363301" indent="0">
              <a:buFontTx/>
              <a:buNone/>
              <a:defRPr b="1">
                <a:latin typeface="+mj-lt"/>
              </a:defRPr>
            </a:lvl1pPr>
            <a:lvl2pPr marL="363301" indent="0">
              <a:defRPr>
                <a:latin typeface="+mj-lt"/>
              </a:defRPr>
            </a:lvl2pPr>
            <a:lvl3pPr marL="628239" indent="-260179">
              <a:defRPr>
                <a:latin typeface="+mj-lt"/>
              </a:defRPr>
            </a:lvl3pPr>
            <a:lvl4pPr marL="0" indent="360127">
              <a:defRPr>
                <a:latin typeface="+mj-lt"/>
              </a:defRPr>
            </a:lvl4pPr>
            <a:lvl5pPr marL="143416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5"/>
            <a:ext cx="8581268" cy="1219199"/>
          </a:xfrm>
        </p:spPr>
        <p:txBody>
          <a:bodyPr/>
          <a:lstStyle>
            <a:lvl1pPr marL="0" marR="0" indent="0" defTabSz="104237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37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0" y="3781427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18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23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56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474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593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712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831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94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1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3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9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88" indent="0">
              <a:buNone/>
              <a:defRPr sz="2300" b="1"/>
            </a:lvl2pPr>
            <a:lvl3pPr marL="1042376" indent="0">
              <a:buNone/>
              <a:defRPr sz="2000" b="1"/>
            </a:lvl3pPr>
            <a:lvl4pPr marL="1563561" indent="0">
              <a:buNone/>
              <a:defRPr sz="1800" b="1"/>
            </a:lvl4pPr>
            <a:lvl5pPr marL="2084749" indent="0">
              <a:buNone/>
              <a:defRPr sz="1800" b="1"/>
            </a:lvl5pPr>
            <a:lvl6pPr marL="2605936" indent="0">
              <a:buNone/>
              <a:defRPr sz="1800" b="1"/>
            </a:lvl6pPr>
            <a:lvl7pPr marL="3127124" indent="0">
              <a:buNone/>
              <a:defRPr sz="1800" b="1"/>
            </a:lvl7pPr>
            <a:lvl8pPr marL="3648312" indent="0">
              <a:buNone/>
              <a:defRPr sz="1800" b="1"/>
            </a:lvl8pPr>
            <a:lvl9pPr marL="416949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9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88" indent="0">
              <a:buNone/>
              <a:defRPr sz="2300" b="1"/>
            </a:lvl2pPr>
            <a:lvl3pPr marL="1042376" indent="0">
              <a:buNone/>
              <a:defRPr sz="2000" b="1"/>
            </a:lvl3pPr>
            <a:lvl4pPr marL="1563561" indent="0">
              <a:buNone/>
              <a:defRPr sz="1800" b="1"/>
            </a:lvl4pPr>
            <a:lvl5pPr marL="2084749" indent="0">
              <a:buNone/>
              <a:defRPr sz="1800" b="1"/>
            </a:lvl5pPr>
            <a:lvl6pPr marL="2605936" indent="0">
              <a:buNone/>
              <a:defRPr sz="1800" b="1"/>
            </a:lvl6pPr>
            <a:lvl7pPr marL="3127124" indent="0">
              <a:buNone/>
              <a:defRPr sz="1800" b="1"/>
            </a:lvl7pPr>
            <a:lvl8pPr marL="3648312" indent="0">
              <a:buNone/>
              <a:defRPr sz="1800" b="1"/>
            </a:lvl8pPr>
            <a:lvl9pPr marL="416949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1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37" tIns="52120" rIns="104237" bIns="52120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5" y="301053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5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1188" indent="0">
              <a:buNone/>
              <a:defRPr sz="1400"/>
            </a:lvl2pPr>
            <a:lvl3pPr marL="1042376" indent="0">
              <a:buNone/>
              <a:defRPr sz="1100"/>
            </a:lvl3pPr>
            <a:lvl4pPr marL="1563561" indent="0">
              <a:buNone/>
              <a:defRPr sz="1000"/>
            </a:lvl4pPr>
            <a:lvl5pPr marL="2084749" indent="0">
              <a:buNone/>
              <a:defRPr sz="1000"/>
            </a:lvl5pPr>
            <a:lvl6pPr marL="2605936" indent="0">
              <a:buNone/>
              <a:defRPr sz="1000"/>
            </a:lvl6pPr>
            <a:lvl7pPr marL="3127124" indent="0">
              <a:buNone/>
              <a:defRPr sz="1000"/>
            </a:lvl7pPr>
            <a:lvl8pPr marL="3648312" indent="0">
              <a:buNone/>
              <a:defRPr sz="1000"/>
            </a:lvl8pPr>
            <a:lvl9pPr marL="416949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6" y="540275"/>
            <a:ext cx="8588251" cy="1224137"/>
          </a:xfrm>
          <a:prstGeom prst="rect">
            <a:avLst/>
          </a:prstGeom>
        </p:spPr>
        <p:txBody>
          <a:bodyPr vert="horz" lIns="104237" tIns="52120" rIns="104237" bIns="521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6" y="1764297"/>
            <a:ext cx="8588251" cy="5331830"/>
          </a:xfrm>
          <a:prstGeom prst="rect">
            <a:avLst/>
          </a:prstGeom>
        </p:spPr>
        <p:txBody>
          <a:bodyPr vert="horz" lIns="104237" tIns="52120" rIns="104237" bIns="521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8"/>
          </a:xfrm>
          <a:prstGeom prst="rect">
            <a:avLst/>
          </a:prstGeom>
        </p:spPr>
        <p:txBody>
          <a:bodyPr vert="horz" lIns="104237" tIns="52120" rIns="104237" bIns="521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73"/>
            <a:ext cx="3386243" cy="402568"/>
          </a:xfrm>
          <a:prstGeom prst="rect">
            <a:avLst/>
          </a:prstGeom>
        </p:spPr>
        <p:txBody>
          <a:bodyPr vert="horz" lIns="104237" tIns="52120" rIns="104237" bIns="521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 vert="horz" lIns="104237" tIns="52120" rIns="104237" bIns="52120" rtlCol="0" anchor="ctr">
            <a:normAutofit/>
          </a:bodyPr>
          <a:lstStyle>
            <a:lvl1pPr algn="ctr">
              <a:lnSpc>
                <a:spcPts val="2398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2376" rtl="0" eaLnBrk="1" latinLnBrk="0" hangingPunct="1">
        <a:lnSpc>
          <a:spcPts val="5196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301" indent="0" algn="l" defTabSz="1042376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301" indent="0" algn="l" defTabSz="104237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322" indent="-260179" algn="l" defTabSz="104237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127" algn="just" defTabSz="104237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161" indent="0" algn="l" defTabSz="104237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6531" indent="-260593" algn="l" defTabSz="10423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717" indent="-260593" algn="l" defTabSz="10423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8905" indent="-260593" algn="l" defTabSz="10423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092" indent="-260593" algn="l" defTabSz="10423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1188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376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561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749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5936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124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312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499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4" y="540273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4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268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73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268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pPr defTabSz="104268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104268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13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</p:sldLayoutIdLst>
  <p:hf hdr="0" ftr="0" dt="0"/>
  <p:txStyles>
    <p:titleStyle>
      <a:lvl1pPr algn="l" defTabSz="1042688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10" indent="0" algn="l" defTabSz="1042688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10" indent="0" algn="l" defTabSz="1042688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537" indent="-260258" algn="l" defTabSz="1042688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35" algn="just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593" indent="0" algn="l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1D1869B28AAEE1FE8115E0DD77C80949BF5B413035E7D04D89545D5FBD4CE9598CF716B024167CBEA855E05C6FA6322D17F93D189B959mEf0C" TargetMode="External"/><Relationship Id="rId7" Type="http://schemas.openxmlformats.org/officeDocument/2006/relationships/hyperlink" Target="consultantplus://offline/ref=01D1869B28AAEE1FE8115E0DD77C80949BF5B413035E7D04D89545D5FBD4CE9598CF716B054D64CEEA855E05C6FA6322D17F93D189B959mEf0C" TargetMode="External"/><Relationship Id="rId2" Type="http://schemas.openxmlformats.org/officeDocument/2006/relationships/hyperlink" Target="consultantplus://offline/ref=01D1869B28AAEE1FE8115E0DD77C80949BF5B413035E7D04D89545D5FBD4CE9598CF716B02466ECBEA855E05C6FA6322D17F93D189B959mEf0C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consultantplus://offline/ref=01D1869B28AAEE1FE8115E0DD77C80949BF5B413035E7D04D89545D5FBD4CE9598CF716B06466EC0EA855E05C6FA6322D17F93D189B959mEf0C" TargetMode="External"/><Relationship Id="rId5" Type="http://schemas.openxmlformats.org/officeDocument/2006/relationships/hyperlink" Target="consultantplus://offline/ref=01D1869B28AAEE1FE8115E0DD77C80949BF2B31602547D04D89545D5FBD4CE9598CF716B024567C8E7DA5B10D7A26E20CD6195C995BB5BE1mAf3C" TargetMode="External"/><Relationship Id="rId4" Type="http://schemas.openxmlformats.org/officeDocument/2006/relationships/hyperlink" Target="consultantplus://offline/ref=01D1869B28AAEE1FE8115E0DD77C80949BF5B413035E7D04D89545D5FBD4CE9598CF716B024167CCEA855E05C6FA6322D17F93D189B959mEf0C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01D1869B28AAEE1FE8115E0DD77C80949BF5B413035E7D04D89545D5FBD4CE9598CF716B024167CBEA855E05C6FA6322D17F93D189B959mEf0C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consultantplus://offline/ref=01D1869B28AAEE1FE8115E0DD77C80949BF5B413035E7D04D89545D5FBD4CE9598CF716B02466ECBEA855E05C6FA6322D17F93D189B959mEf0C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hyperlink" Target="consultantplus://offline/ref=01D1869B28AAEE1FE8115E0DD77C80949BF5B413035E7D04D89545D5FBD4CE9598CF716B024167CCEA855E05C6FA6322D17F93D189B959mEf0C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5310CB6370ED331532A1357584118DFDEDF4BCA4B188720024B969D7AF7EDEF27C31C85D065F3371090EF1D023A72A62E2B1C9C9A5918DC16B717E2AGDkFC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7"/>
          <p:cNvSpPr txBox="1">
            <a:spLocks noChangeArrowheads="1"/>
          </p:cNvSpPr>
          <p:nvPr/>
        </p:nvSpPr>
        <p:spPr bwMode="auto">
          <a:xfrm>
            <a:off x="378348" y="3276575"/>
            <a:ext cx="10020913" cy="95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 b="1" dirty="0"/>
              <a:t>О</a:t>
            </a:r>
            <a:r>
              <a:rPr lang="ru-RU" sz="2800" b="1" dirty="0" smtClean="0"/>
              <a:t> мерах </a:t>
            </a:r>
            <a:r>
              <a:rPr lang="ru-RU" sz="2800" b="1" dirty="0"/>
              <a:t>поддержки </a:t>
            </a:r>
            <a:r>
              <a:rPr lang="ru-RU" sz="2800" b="1"/>
              <a:t>мобилизованных </a:t>
            </a:r>
            <a:r>
              <a:rPr lang="ru-RU" sz="2800" b="1" smtClean="0"/>
              <a:t>лиц</a:t>
            </a:r>
          </a:p>
          <a:p>
            <a:pPr algn="ctr"/>
            <a:r>
              <a:rPr lang="ru-RU" sz="2800" b="1" smtClean="0"/>
              <a:t>(</a:t>
            </a:r>
            <a:r>
              <a:rPr lang="ru-RU" sz="2800" b="1" dirty="0"/>
              <a:t>в части налогообложения имущества</a:t>
            </a:r>
            <a:r>
              <a:rPr lang="ru-RU" sz="2400" b="1" dirty="0"/>
              <a:t>)</a:t>
            </a:r>
            <a:endParaRPr lang="ru-RU" sz="2400" dirty="0"/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252" y="819608"/>
            <a:ext cx="1635571" cy="159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6573" y="6306267"/>
            <a:ext cx="9842689" cy="930748"/>
          </a:xfrm>
          <a:prstGeom prst="rect">
            <a:avLst/>
          </a:prstGeom>
        </p:spPr>
        <p:txBody>
          <a:bodyPr wrap="none" lIns="121943" tIns="60972" rIns="121943" bIns="60972" anchor="ctr">
            <a:normAutofit/>
          </a:bodyPr>
          <a:lstStyle/>
          <a:p>
            <a:pPr algn="ctr" defTabSz="1219382">
              <a:defRPr/>
            </a:pPr>
            <a:r>
              <a:rPr lang="ru-RU" sz="1700" dirty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УФНС РОССИИ ПО ХАБАРОВСКОМУ КРАЮ</a:t>
            </a:r>
          </a:p>
          <a:p>
            <a:pPr algn="ctr" defTabSz="1219382">
              <a:defRPr/>
            </a:pPr>
            <a:r>
              <a:rPr lang="ru-RU" sz="1700" dirty="0" smtClean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16.06.2023</a:t>
            </a:r>
            <a:endParaRPr lang="ru-RU" sz="1700" dirty="0">
              <a:solidFill>
                <a:srgbClr val="005AA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56574" y="4500712"/>
            <a:ext cx="10020913" cy="67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Заместитель начальника отдела камерального контроля в сфере налогообложения имущества № 2 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0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Коротун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Лариса Анатольевна</a:t>
            </a:r>
            <a:endParaRPr lang="ru-RU" altLang="ru-RU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56574" y="2484487"/>
            <a:ext cx="9842688" cy="36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УФНС России по Хабаровскому краю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661" y="472989"/>
            <a:ext cx="2502891" cy="2011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529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756297"/>
            <a:ext cx="8580438" cy="92392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Постановление </a:t>
            </a:r>
            <a:r>
              <a:rPr lang="ru-RU" sz="2800" dirty="0"/>
              <a:t>Правительства Российской Федерации от 20.10.2022 № 1874 «О мерах поддержки мобилизованных лиц</a:t>
            </a:r>
            <a:r>
              <a:rPr lang="ru-RU" sz="2800" dirty="0" smtClean="0"/>
              <a:t>»</a:t>
            </a:r>
            <a:br>
              <a:rPr lang="ru-RU" sz="2800" dirty="0" smtClean="0"/>
            </a:br>
            <a:r>
              <a:rPr lang="ru-RU" sz="2800" dirty="0" smtClean="0"/>
              <a:t>предусматривает: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82204" y="2052439"/>
            <a:ext cx="8561139" cy="5324476"/>
          </a:xfrm>
        </p:spPr>
        <p:txBody>
          <a:bodyPr>
            <a:normAutofit lnSpcReduction="10000"/>
          </a:bodyPr>
          <a:lstStyle/>
          <a:p>
            <a:pPr marL="706201" indent="-342900" algn="just">
              <a:buFontTx/>
              <a:buChar char="-"/>
            </a:pPr>
            <a:r>
              <a:rPr lang="ru-RU" sz="2000" dirty="0" smtClean="0"/>
              <a:t>Продление </a:t>
            </a:r>
            <a:r>
              <a:rPr lang="ru-RU" sz="2000" dirty="0"/>
              <a:t>мобилизованным лицам сроков уплаты налогов, уплачиваемых на основании налоговых уведомлений на период прохождения ими военной службы и до 28-го числа включительно 3-го месяца, следующего за месяцем окончания периода частичной </a:t>
            </a:r>
            <a:r>
              <a:rPr lang="ru-RU" sz="2000" dirty="0" smtClean="0"/>
              <a:t>мобилизации;</a:t>
            </a:r>
          </a:p>
          <a:p>
            <a:pPr marL="706201" indent="-342900" algn="just">
              <a:buFontTx/>
              <a:buChar char="-"/>
            </a:pPr>
            <a:r>
              <a:rPr lang="ru-RU" sz="2000" dirty="0"/>
              <a:t>Уплату можно будет производить равными частями ежемесячно по 1/6 от общей суммы либо в общеустановленном </a:t>
            </a:r>
            <a:r>
              <a:rPr lang="ru-RU" sz="2000" dirty="0" smtClean="0"/>
              <a:t>порядке в </a:t>
            </a:r>
            <a:r>
              <a:rPr lang="ru-RU" sz="2000" dirty="0"/>
              <a:t>размере одной шестой указанной суммы ежемесячно не позднее 28-го числа начиная с месяца, следующего за месяцем, в котором наступает срок </a:t>
            </a:r>
            <a:r>
              <a:rPr lang="ru-RU" sz="2000" dirty="0" smtClean="0"/>
              <a:t>уплаты.</a:t>
            </a:r>
          </a:p>
          <a:p>
            <a:pPr marL="706201" indent="-342900" algn="just">
              <a:buFontTx/>
              <a:buChar char="-"/>
            </a:pPr>
            <a:endParaRPr lang="ru-RU" sz="2000" dirty="0" smtClean="0"/>
          </a:p>
          <a:p>
            <a:pPr algn="just"/>
            <a:r>
              <a:rPr lang="ru-RU" sz="2000" dirty="0" smtClean="0"/>
              <a:t> </a:t>
            </a:r>
            <a:r>
              <a:rPr lang="ru-RU" sz="2000" i="1" dirty="0"/>
              <a:t>Мобилизованные лица, в отношении которых осуществляется проведение мероприятий, предусмотренных Постановлением, определяются на основании сведений, представляемых Минобороны России в ФНС России не реже чем один раз в 7 календарных дней, в том числе сведений о дате получения мобилизованным лицом статуса военнослужащего </a:t>
            </a:r>
            <a:r>
              <a:rPr lang="ru-RU" sz="2000" i="1" dirty="0" smtClean="0"/>
              <a:t>и </a:t>
            </a:r>
            <a:r>
              <a:rPr lang="ru-RU" sz="2000" i="1" dirty="0"/>
              <a:t>дате увольнения мобилизованного лица с военной службы.</a:t>
            </a:r>
          </a:p>
          <a:p>
            <a:pPr marL="706201" indent="-342900" algn="just">
              <a:buFontTx/>
              <a:buChar char="-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5331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756297"/>
            <a:ext cx="8580438" cy="92392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  <a:r>
              <a:rPr lang="ru-RU" sz="2800" u="sng" dirty="0" smtClean="0"/>
              <a:t>расчета </a:t>
            </a:r>
            <a:r>
              <a:rPr lang="ru-RU" sz="2800" u="sng" dirty="0"/>
              <a:t>сроков уплаты мобилизованным </a:t>
            </a:r>
            <a:r>
              <a:rPr lang="ru-RU" sz="2800" u="sng" dirty="0" smtClean="0"/>
              <a:t>транспортного налога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94172" y="1764407"/>
            <a:ext cx="9361038" cy="5400597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Мобилизованный </a:t>
            </a:r>
            <a:r>
              <a:rPr lang="ru-RU" sz="2400" dirty="0">
                <a:solidFill>
                  <a:schemeClr val="tx1"/>
                </a:solidFill>
              </a:rPr>
              <a:t>гражданин должен уплатить транспортный налог в сумме 1200 </a:t>
            </a:r>
            <a:r>
              <a:rPr lang="ru-RU" sz="2400" dirty="0" smtClean="0">
                <a:solidFill>
                  <a:schemeClr val="tx1"/>
                </a:solidFill>
              </a:rPr>
              <a:t>рублей </a:t>
            </a:r>
            <a:r>
              <a:rPr lang="ru-RU" sz="2400" dirty="0">
                <a:solidFill>
                  <a:schemeClr val="tx1"/>
                </a:solidFill>
              </a:rPr>
              <a:t>за 2021 г. не позднее 1 декабря 2022 г. Он был мобилизован в сентябре 2022 г. и вернулся со службы 10 марта 2023 г. Он может уплатить  по 1/6 суммы налога (по 200 рублей) в следующие сроки</a:t>
            </a:r>
            <a:r>
              <a:rPr lang="ru-RU" sz="2400" dirty="0" smtClean="0">
                <a:solidFill>
                  <a:schemeClr val="tx1"/>
                </a:solidFill>
              </a:rPr>
              <a:t>:</a:t>
            </a:r>
          </a:p>
          <a:p>
            <a:pPr algn="just"/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ru-RU" sz="2400" dirty="0">
                <a:solidFill>
                  <a:schemeClr val="tx1"/>
                </a:solidFill>
              </a:rPr>
              <a:t>первая часть платежа   - не позднее 28 июля 2023 г.;</a:t>
            </a:r>
          </a:p>
          <a:p>
            <a:pPr lvl="0" algn="just"/>
            <a:r>
              <a:rPr lang="ru-RU" sz="2400" dirty="0">
                <a:solidFill>
                  <a:schemeClr val="tx1"/>
                </a:solidFill>
              </a:rPr>
              <a:t>вторая часть - не позднее 28 августа 2023 г</a:t>
            </a:r>
            <a:r>
              <a:rPr lang="ru-RU" sz="2400" dirty="0" smtClean="0">
                <a:solidFill>
                  <a:schemeClr val="tx1"/>
                </a:solidFill>
              </a:rPr>
              <a:t>.;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/>
            <a:r>
              <a:rPr lang="ru-RU" sz="2400" dirty="0">
                <a:solidFill>
                  <a:schemeClr val="tx1"/>
                </a:solidFill>
              </a:rPr>
              <a:t> и т.д. …. </a:t>
            </a:r>
          </a:p>
          <a:p>
            <a:pPr lvl="0" algn="just"/>
            <a:r>
              <a:rPr lang="ru-RU" sz="2400" dirty="0">
                <a:solidFill>
                  <a:schemeClr val="tx1"/>
                </a:solidFill>
              </a:rPr>
              <a:t>шестая часть - не позднее 28 декабря 2023 года.</a:t>
            </a:r>
          </a:p>
          <a:p>
            <a:pPr algn="just"/>
            <a:endParaRPr lang="ru-RU" sz="2400" dirty="0" smtClean="0">
              <a:solidFill>
                <a:schemeClr val="tx1"/>
              </a:solidFill>
            </a:endParaRP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Или </a:t>
            </a:r>
            <a:r>
              <a:rPr lang="ru-RU" sz="2400" dirty="0">
                <a:solidFill>
                  <a:schemeClr val="tx1"/>
                </a:solidFill>
              </a:rPr>
              <a:t>оплатить всю сумму налога 1200 руб. сразу не позднее 28 июля 2023 года.</a:t>
            </a:r>
            <a:endParaRPr lang="ru-RU" sz="24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69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756295"/>
            <a:ext cx="8580438" cy="92392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ЛЬГОТЫ по </a:t>
            </a:r>
            <a:r>
              <a:rPr lang="ru-RU" sz="2800" dirty="0"/>
              <a:t>налогу на имущество физлиц мобилизованным лицам 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3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94172" y="1548384"/>
            <a:ext cx="9577064" cy="5547744"/>
          </a:xfrm>
        </p:spPr>
        <p:txBody>
          <a:bodyPr>
            <a:normAutofit fontScale="92500"/>
          </a:bodyPr>
          <a:lstStyle/>
          <a:p>
            <a:endParaRPr lang="ru-RU" sz="2600" dirty="0" smtClean="0"/>
          </a:p>
          <a:p>
            <a:r>
              <a:rPr lang="ru-RU" sz="2600" dirty="0" smtClean="0"/>
              <a:t>По </a:t>
            </a:r>
            <a:r>
              <a:rPr lang="ru-RU" sz="2600" dirty="0"/>
              <a:t>одному объекту в каждой из следующих категорий имущества (</a:t>
            </a:r>
            <a:r>
              <a:rPr lang="ru-RU" sz="2600" dirty="0" err="1">
                <a:hlinkClick r:id="rId2"/>
              </a:rPr>
              <a:t>пп</a:t>
            </a:r>
            <a:r>
              <a:rPr lang="ru-RU" sz="2600" dirty="0">
                <a:hlinkClick r:id="rId2"/>
              </a:rPr>
              <a:t>. 7 п. 1</a:t>
            </a:r>
            <a:r>
              <a:rPr lang="ru-RU" sz="2600" dirty="0"/>
              <a:t>, </a:t>
            </a:r>
            <a:r>
              <a:rPr lang="ru-RU" sz="2600" dirty="0">
                <a:hlinkClick r:id="rId3"/>
              </a:rPr>
              <a:t>п. п. 3</a:t>
            </a:r>
            <a:r>
              <a:rPr lang="ru-RU" sz="2600" dirty="0"/>
              <a:t>, </a:t>
            </a:r>
            <a:r>
              <a:rPr lang="ru-RU" sz="2600" dirty="0">
                <a:hlinkClick r:id="rId4"/>
              </a:rPr>
              <a:t>4 ст. 407</a:t>
            </a:r>
            <a:r>
              <a:rPr lang="ru-RU" sz="2600" dirty="0"/>
              <a:t> НК РФ, </a:t>
            </a:r>
            <a:r>
              <a:rPr lang="ru-RU" sz="2600" dirty="0">
                <a:hlinkClick r:id="rId5"/>
              </a:rPr>
              <a:t>Письмо</a:t>
            </a:r>
            <a:r>
              <a:rPr lang="ru-RU" sz="2600" dirty="0"/>
              <a:t> ФНС России от 10.11.2022 N БС-4-21/15235@):</a:t>
            </a:r>
          </a:p>
          <a:p>
            <a:pPr lvl="0"/>
            <a:r>
              <a:rPr lang="ru-RU" sz="2600" dirty="0" smtClean="0"/>
              <a:t>- квартира</a:t>
            </a:r>
            <a:r>
              <a:rPr lang="ru-RU" sz="2600" dirty="0"/>
              <a:t>, часть квартиры или комната;</a:t>
            </a:r>
          </a:p>
          <a:p>
            <a:pPr lvl="0"/>
            <a:r>
              <a:rPr lang="ru-RU" sz="2600" dirty="0" smtClean="0"/>
              <a:t>- жилой </a:t>
            </a:r>
            <a:r>
              <a:rPr lang="ru-RU" sz="2600" dirty="0"/>
              <a:t>дом или его часть;</a:t>
            </a:r>
          </a:p>
          <a:p>
            <a:pPr lvl="0"/>
            <a:r>
              <a:rPr lang="ru-RU" sz="2600" dirty="0" smtClean="0"/>
              <a:t>- квартира </a:t>
            </a:r>
            <a:r>
              <a:rPr lang="ru-RU" sz="2600" dirty="0"/>
              <a:t>- музей (негосударственный), творческая мастерская, ателье, студия и иные помещения (сооружения), указанные в </a:t>
            </a:r>
            <a:r>
              <a:rPr lang="ru-RU" sz="2600" dirty="0" err="1">
                <a:hlinkClick r:id="rId6"/>
              </a:rPr>
              <a:t>пп</a:t>
            </a:r>
            <a:r>
              <a:rPr lang="ru-RU" sz="2600" dirty="0">
                <a:hlinkClick r:id="rId6"/>
              </a:rPr>
              <a:t>. 14 п. 1 ст. 407</a:t>
            </a:r>
            <a:r>
              <a:rPr lang="ru-RU" sz="2600" dirty="0"/>
              <a:t> НК РФ;</a:t>
            </a:r>
          </a:p>
          <a:p>
            <a:pPr lvl="0"/>
            <a:r>
              <a:rPr lang="ru-RU" sz="2600" dirty="0" smtClean="0"/>
              <a:t>- хозяйственное </a:t>
            </a:r>
            <a:r>
              <a:rPr lang="ru-RU" sz="2600" dirty="0"/>
              <a:t>строение (сооружение) площадью не более 50 кв. м, расположенное на земельном участке для ведения ЛПХ (ИЖС, огородничества, садоводства) (</a:t>
            </a:r>
            <a:r>
              <a:rPr lang="ru-RU" sz="2600" dirty="0" err="1">
                <a:hlinkClick r:id="rId7"/>
              </a:rPr>
              <a:t>пп</a:t>
            </a:r>
            <a:r>
              <a:rPr lang="ru-RU" sz="2600" dirty="0">
                <a:hlinkClick r:id="rId7"/>
              </a:rPr>
              <a:t>. 15 п. 1 ст. 407</a:t>
            </a:r>
            <a:r>
              <a:rPr lang="ru-RU" sz="2600" dirty="0"/>
              <a:t> НК РФ);</a:t>
            </a:r>
          </a:p>
          <a:p>
            <a:pPr lvl="0"/>
            <a:r>
              <a:rPr lang="ru-RU" sz="2600" dirty="0" smtClean="0"/>
              <a:t>- гараж </a:t>
            </a:r>
            <a:r>
              <a:rPr lang="ru-RU" sz="2600" dirty="0"/>
              <a:t>или </a:t>
            </a:r>
            <a:r>
              <a:rPr lang="ru-RU" sz="2600" dirty="0" err="1"/>
              <a:t>машино</a:t>
            </a:r>
            <a:r>
              <a:rPr lang="ru-RU" sz="2600" dirty="0"/>
              <a:t>-место</a:t>
            </a:r>
            <a:r>
              <a:rPr lang="ru-RU" sz="3100" dirty="0"/>
              <a:t>.</a:t>
            </a:r>
          </a:p>
          <a:p>
            <a:pPr algn="just"/>
            <a:endParaRPr lang="ru-RU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58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756297"/>
            <a:ext cx="8580438" cy="92392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Льготы мобилизованным </a:t>
            </a:r>
            <a:r>
              <a:rPr lang="ru-RU" sz="2800" dirty="0"/>
              <a:t>лицам предусмотрены</a:t>
            </a:r>
            <a:br>
              <a:rPr lang="ru-RU" sz="2800" dirty="0"/>
            </a:br>
            <a:r>
              <a:rPr lang="ru-RU" sz="2800" dirty="0"/>
              <a:t>( </a:t>
            </a:r>
            <a:r>
              <a:rPr lang="ru-RU" sz="2800" dirty="0" smtClean="0"/>
              <a:t>или могут </a:t>
            </a:r>
            <a:r>
              <a:rPr lang="ru-RU" sz="2800" dirty="0"/>
              <a:t>быть </a:t>
            </a:r>
            <a:r>
              <a:rPr lang="ru-RU" sz="2800" dirty="0" smtClean="0"/>
              <a:t>предусмотрены )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4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9842404"/>
              </p:ext>
            </p:extLst>
          </p:nvPr>
        </p:nvGraphicFramePr>
        <p:xfrm>
          <a:off x="522165" y="1764408"/>
          <a:ext cx="9865097" cy="1800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474492" y="3708626"/>
            <a:ext cx="3168352" cy="1631188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lvl="0" algn="ctr"/>
            <a:r>
              <a:rPr lang="ru-RU" b="1" dirty="0" smtClean="0"/>
              <a:t>Дополнительно</a:t>
            </a:r>
            <a:endParaRPr lang="ru-RU" dirty="0"/>
          </a:p>
          <a:p>
            <a:r>
              <a:rPr lang="ru-RU" dirty="0" smtClean="0"/>
              <a:t>Законами субъектов Российской </a:t>
            </a:r>
            <a:r>
              <a:rPr lang="ru-RU" dirty="0"/>
              <a:t>Федерации </a:t>
            </a:r>
            <a:r>
              <a:rPr lang="ru-RU" dirty="0" smtClean="0"/>
              <a:t>– </a:t>
            </a:r>
          </a:p>
          <a:p>
            <a:endParaRPr lang="ru-RU" dirty="0"/>
          </a:p>
          <a:p>
            <a:r>
              <a:rPr lang="ru-RU" b="1" dirty="0" smtClean="0"/>
              <a:t>по транспортному налогу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94174" y="3708622"/>
            <a:ext cx="2880319" cy="2246741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r>
              <a:rPr lang="ru-RU" dirty="0" smtClean="0">
                <a:hlinkClick r:id="rId7"/>
              </a:rPr>
              <a:t>Налоговым   Кодексом Российской  Федерации </a:t>
            </a:r>
          </a:p>
          <a:p>
            <a:endParaRPr lang="ru-RU" dirty="0">
              <a:hlinkClick r:id="rId7"/>
            </a:endParaRPr>
          </a:p>
          <a:p>
            <a:r>
              <a:rPr lang="ru-RU" dirty="0" smtClean="0">
                <a:hlinkClick r:id="rId7"/>
              </a:rPr>
              <a:t>-  По налогу на имущество физических лиц  (НИФЛ) - </a:t>
            </a:r>
            <a:r>
              <a:rPr lang="ru-RU" dirty="0" err="1" smtClean="0">
                <a:hlinkClick r:id="rId7"/>
              </a:rPr>
              <a:t>пп</a:t>
            </a:r>
            <a:r>
              <a:rPr lang="ru-RU" dirty="0">
                <a:hlinkClick r:id="rId7"/>
              </a:rPr>
              <a:t>. 7 п. 1</a:t>
            </a:r>
            <a:r>
              <a:rPr lang="ru-RU" dirty="0"/>
              <a:t>, </a:t>
            </a:r>
            <a:r>
              <a:rPr lang="ru-RU" dirty="0">
                <a:hlinkClick r:id="rId8"/>
              </a:rPr>
              <a:t>п. п. 3</a:t>
            </a:r>
            <a:r>
              <a:rPr lang="ru-RU" dirty="0"/>
              <a:t>, </a:t>
            </a:r>
            <a:r>
              <a:rPr lang="ru-RU" dirty="0">
                <a:hlinkClick r:id="rId9"/>
              </a:rPr>
              <a:t>4 ст. </a:t>
            </a:r>
            <a:r>
              <a:rPr lang="ru-RU" dirty="0" smtClean="0">
                <a:hlinkClick r:id="rId9"/>
              </a:rPr>
              <a:t>407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651415" y="3708623"/>
            <a:ext cx="2727734" cy="255451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lvl="0" algn="ctr"/>
            <a:r>
              <a:rPr lang="ru-RU" b="1" dirty="0"/>
              <a:t>Дополнительно</a:t>
            </a:r>
            <a:endParaRPr lang="ru-RU" dirty="0"/>
          </a:p>
          <a:p>
            <a:r>
              <a:rPr lang="ru-RU" dirty="0" smtClean="0"/>
              <a:t>нормативными </a:t>
            </a:r>
            <a:r>
              <a:rPr lang="ru-RU" dirty="0"/>
              <a:t>актами муниципальных образований </a:t>
            </a:r>
            <a:r>
              <a:rPr lang="ru-RU" dirty="0" smtClean="0"/>
              <a:t>- </a:t>
            </a:r>
          </a:p>
          <a:p>
            <a:endParaRPr lang="ru-RU" dirty="0" smtClean="0"/>
          </a:p>
          <a:p>
            <a:r>
              <a:rPr lang="ru-RU" b="1" dirty="0" smtClean="0"/>
              <a:t>по земельному налогу, а также по НИФЛ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1589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756295"/>
            <a:ext cx="8580438" cy="923921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ЛЬГОТЫ по транспортному налогу мобилизованным </a:t>
            </a:r>
            <a:r>
              <a:rPr lang="ru-RU" sz="2800" dirty="0"/>
              <a:t>лицам </a:t>
            </a:r>
            <a:r>
              <a:rPr lang="ru-RU" sz="2800" dirty="0" smtClean="0"/>
              <a:t>на территории Хабаровского края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5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94172" y="1548384"/>
            <a:ext cx="9577064" cy="5547744"/>
          </a:xfrm>
        </p:spPr>
        <p:txBody>
          <a:bodyPr>
            <a:normAutofit fontScale="70000" lnSpcReduction="20000"/>
          </a:bodyPr>
          <a:lstStyle/>
          <a:p>
            <a:endParaRPr lang="ru-RU" sz="2600" dirty="0" smtClean="0"/>
          </a:p>
          <a:p>
            <a:pPr algn="just"/>
            <a:r>
              <a:rPr lang="ru-RU" dirty="0" smtClean="0">
                <a:hlinkClick r:id="rId2"/>
              </a:rPr>
              <a:t>Закон</a:t>
            </a:r>
            <a:r>
              <a:rPr lang="ru-RU" dirty="0" smtClean="0"/>
              <a:t> </a:t>
            </a:r>
            <a:r>
              <a:rPr lang="ru-RU" dirty="0"/>
              <a:t>Хабаровского края от 26.12.2022 N 362"О внесении изменения в статью 7 Закона Хабаровского края "О региональных налогах и налоговых льготах в Хабаровском крае" 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sz="3600" dirty="0" smtClean="0"/>
              <a:t>-по </a:t>
            </a:r>
            <a:r>
              <a:rPr lang="ru-RU" sz="3600" dirty="0"/>
              <a:t>одному транспортному средству освобождены граждане, призванные на военную службу по мобилизации в Вооруженные Силы Российской Федерации</a:t>
            </a:r>
            <a:r>
              <a:rPr lang="ru-RU" sz="3600" dirty="0" smtClean="0"/>
              <a:t>.</a:t>
            </a:r>
          </a:p>
          <a:p>
            <a:endParaRPr lang="ru-RU" sz="3600" dirty="0"/>
          </a:p>
          <a:p>
            <a:pPr algn="just"/>
            <a:r>
              <a:rPr lang="ru-RU" sz="3600" i="1" dirty="0"/>
              <a:t>Налоговая </a:t>
            </a:r>
            <a:r>
              <a:rPr lang="ru-RU" sz="3600" i="1" dirty="0" smtClean="0"/>
              <a:t>льгота применяется </a:t>
            </a:r>
            <a:r>
              <a:rPr lang="ru-RU" sz="3600" i="1" dirty="0"/>
              <a:t>при исчислении налога за налоговый период 2022 года</a:t>
            </a:r>
            <a:r>
              <a:rPr lang="ru-RU" sz="3600" i="1" dirty="0" smtClean="0"/>
              <a:t>.</a:t>
            </a:r>
          </a:p>
          <a:p>
            <a:endParaRPr lang="ru-RU" sz="3600" i="1" dirty="0"/>
          </a:p>
          <a:p>
            <a:pPr algn="just"/>
            <a:r>
              <a:rPr lang="ru-RU" sz="3600" dirty="0"/>
              <a:t>Предоставление налоговой льготы осуществляется в </a:t>
            </a:r>
            <a:r>
              <a:rPr lang="ru-RU" sz="3600" dirty="0" err="1"/>
              <a:t>беззаявительном</a:t>
            </a:r>
            <a:r>
              <a:rPr lang="ru-RU" sz="3600" dirty="0"/>
              <a:t> порядке.</a:t>
            </a:r>
          </a:p>
          <a:p>
            <a:pPr algn="just"/>
            <a:endParaRPr lang="ru-RU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725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756295"/>
            <a:ext cx="8580438" cy="92392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ЛЬГОТЫ по земельному</a:t>
            </a:r>
            <a:br>
              <a:rPr lang="ru-RU" sz="2800" dirty="0" smtClean="0"/>
            </a:br>
            <a:r>
              <a:rPr lang="ru-RU" sz="2800" dirty="0" smtClean="0"/>
              <a:t>налогу мобилизованным </a:t>
            </a:r>
            <a:r>
              <a:rPr lang="ru-RU" sz="2800" dirty="0"/>
              <a:t>лицам </a:t>
            </a:r>
            <a:r>
              <a:rPr lang="ru-RU" sz="2800" dirty="0" smtClean="0"/>
              <a:t>на территории Хабаровского края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6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94172" y="1764407"/>
            <a:ext cx="9289032" cy="5475737"/>
          </a:xfrm>
        </p:spPr>
        <p:txBody>
          <a:bodyPr>
            <a:normAutofit fontScale="77500" lnSpcReduction="20000"/>
          </a:bodyPr>
          <a:lstStyle/>
          <a:p>
            <a:endParaRPr lang="ru-RU" sz="2800" dirty="0" smtClean="0"/>
          </a:p>
          <a:p>
            <a:r>
              <a:rPr lang="ru-RU" sz="2800" dirty="0" smtClean="0"/>
              <a:t>На </a:t>
            </a:r>
            <a:r>
              <a:rPr lang="ru-RU" sz="2800" dirty="0"/>
              <a:t>территории Хабаровского края 3 муниципальными образованиями предусмотрены налоговые льготы по земельному налогу:</a:t>
            </a:r>
          </a:p>
          <a:p>
            <a:pPr marL="820610" indent="-457200" algn="just">
              <a:buFontTx/>
              <a:buChar char="-"/>
            </a:pPr>
            <a:r>
              <a:rPr lang="ru-RU" sz="2800" dirty="0" smtClean="0"/>
              <a:t>сельским </a:t>
            </a:r>
            <a:r>
              <a:rPr lang="ru-RU" sz="2800" dirty="0"/>
              <a:t>поселением "Село </a:t>
            </a:r>
            <a:r>
              <a:rPr lang="ru-RU" sz="2800" dirty="0" err="1"/>
              <a:t>Хурба</a:t>
            </a:r>
            <a:r>
              <a:rPr lang="ru-RU" sz="2800" dirty="0"/>
              <a:t>" Комсомольского муниципального района Хабаровского края установлена льгота гражданам Российской Федерации, призванным на военную службу по мобилизации – с 01.01.2021 по 31.12.2022  (на 2 </a:t>
            </a:r>
            <a:r>
              <a:rPr lang="ru-RU" sz="2800" dirty="0" smtClean="0"/>
              <a:t>года).;</a:t>
            </a:r>
          </a:p>
          <a:p>
            <a:pPr marL="820610" indent="-457200">
              <a:buFontTx/>
              <a:buChar char="-"/>
            </a:pPr>
            <a:endParaRPr lang="ru-RU" sz="2800" dirty="0" smtClean="0"/>
          </a:p>
          <a:p>
            <a:pPr marL="820610" indent="-457200" algn="just">
              <a:buFontTx/>
              <a:buChar char="-"/>
            </a:pPr>
            <a:r>
              <a:rPr lang="ru-RU" sz="2800" i="1" dirty="0" smtClean="0"/>
              <a:t>городским поселением "Рабочий поселок Солнечный" Солнечного муниципального района и </a:t>
            </a:r>
          </a:p>
          <a:p>
            <a:pPr marL="820610" indent="-457200" algn="just">
              <a:buFontTx/>
              <a:buChar char="-"/>
            </a:pPr>
            <a:r>
              <a:rPr lang="ru-RU" sz="2800" i="1" dirty="0" smtClean="0"/>
              <a:t>Березовским сельским поселением Солнечного муниципального района Хабаровского края</a:t>
            </a:r>
            <a:r>
              <a:rPr lang="ru-RU" sz="2800" dirty="0" smtClean="0"/>
              <a:t>  в ноябре 2022 г. приняты соответствующие Решения по установлению льгот по земельному налогу мобилизованным гражданам, а также членам их семей с 01.01.2023 (дата окончания действия льготы не предусмотрена).</a:t>
            </a:r>
          </a:p>
        </p:txBody>
      </p:sp>
    </p:spTree>
    <p:extLst>
      <p:ext uri="{BB962C8B-B14F-4D97-AF65-F5344CB8AC3E}">
        <p14:creationId xmlns:p14="http://schemas.microsoft.com/office/powerpoint/2010/main" val="322165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756295"/>
            <a:ext cx="8580438" cy="92392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НПА ОМСУ Хабаровского края, предусматривающие налоговые льготы по земельному налогу мобилизованным гражданам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prstClr val="white"/>
                </a:solidFill>
              </a:rPr>
              <a:t>7</a:t>
            </a:r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</p:nvPr>
        </p:nvGraphicFramePr>
        <p:xfrm>
          <a:off x="733425" y="1978406"/>
          <a:ext cx="9010650" cy="5257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12489"/>
                <a:gridCol w="1711414"/>
                <a:gridCol w="809967"/>
                <a:gridCol w="1076780"/>
              </a:tblGrid>
              <a:tr h="809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Сведения о НПА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Наименование категории льготника, предлагаемое для включения в классификатор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Дата начала действия                         налоговой льготы                 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Дата окончания действия налоговой льготы                   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9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788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Решение Совета депутатов сельского поселения "Село </a:t>
                      </a:r>
                      <a:r>
                        <a:rPr lang="ru-RU" sz="1200" dirty="0" err="1">
                          <a:effectLst/>
                        </a:rPr>
                        <a:t>Хурба</a:t>
                      </a:r>
                      <a:r>
                        <a:rPr lang="ru-RU" sz="1200" dirty="0">
                          <a:effectLst/>
                        </a:rPr>
                        <a:t>" Комсомольского муниципального района Хабаровского края от 25.10.2022 № 198 "О внесении изменений Положение о земельном налоге на территории сельского поселения "Село </a:t>
                      </a:r>
                      <a:r>
                        <a:rPr lang="ru-RU" sz="1200" dirty="0" err="1">
                          <a:effectLst/>
                        </a:rPr>
                        <a:t>Хурба</a:t>
                      </a:r>
                      <a:r>
                        <a:rPr lang="ru-RU" sz="1200" dirty="0">
                          <a:effectLst/>
                        </a:rPr>
                        <a:t>" Комсомольского муниципального района Хабаровского края", утвержденное решением Совета депутатов от 11.03.2016 № 118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Граждане Российской Федерации, призванные на военную службу по мобилизации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4 ФЛ – на сумму 2,0 тыс.рублей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01.01.2021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31.12.2022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776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Решение Совета депутатов городского поселения "Рабочий поселок Солнечный" Солнечного муниципального района Хабаровского края от 03.11.2022 № 14 "О внесении изменений в Положение о местных налогах на территории городского поселения " Рабочий поселок Солнечный", утвержденное решением Совета депутатов городского поселения "Рабочий поселок Солнечный" Солнечного муниципального района Хабаровского края  от 20.11.2014 № 73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Мобилизованные граждане, а также члены их семей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01.01.2023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не предусмотрено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175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Решение Совета депутатов Березовского сельского поселения Солнечного муниципального района Хабаровского края  от 22.11.2022 № 37 "О внесении изменений в решение Совета депутатов от 15.09.2014 № 31 "Об утверждении Положения о местных налогах на территории Березовского сельского поселения Солнечного муниципального района Хабаровского края"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Мобилизованные граждане, а также члены их семей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01.01.2023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не предусмотрено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44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826419" y="6467331"/>
            <a:ext cx="590365" cy="752626"/>
          </a:xfrm>
          <a:prstGeom prst="rect">
            <a:avLst/>
          </a:prstGeom>
        </p:spPr>
        <p:txBody>
          <a:bodyPr lIns="104306" tIns="52153" rIns="104306" bIns="52153"/>
          <a:lstStyle/>
          <a:p>
            <a:pPr>
              <a:defRPr/>
            </a:pPr>
            <a:r>
              <a:rPr lang="ru-RU" dirty="0" smtClean="0"/>
              <a:t>8</a:t>
            </a:r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l="1274" t="11235" r="1507" b="3142"/>
          <a:stretch/>
        </p:blipFill>
        <p:spPr bwMode="auto">
          <a:xfrm>
            <a:off x="434419" y="446161"/>
            <a:ext cx="9459586" cy="6748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60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23994</TotalTime>
  <Words>911</Words>
  <Application>Microsoft Office PowerPoint</Application>
  <PresentationFormat>Произвольный</PresentationFormat>
  <Paragraphs>89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Present_FNS2012_A4</vt:lpstr>
      <vt:lpstr>4_Present_FNS2012_A4</vt:lpstr>
      <vt:lpstr>Презентация PowerPoint</vt:lpstr>
      <vt:lpstr>Постановление Правительства Российской Федерации от 20.10.2022 № 1874 «О мерах поддержки мобилизованных лиц» предусматривает:</vt:lpstr>
      <vt:lpstr> Пример расчета сроков уплаты мобилизованным транспортного налога  </vt:lpstr>
      <vt:lpstr>ЛЬГОТЫ по налогу на имущество физлиц мобилизованным лицам </vt:lpstr>
      <vt:lpstr>Льготы мобилизованным лицам предусмотрены ( или могут быть предусмотрены )</vt:lpstr>
      <vt:lpstr>ЛЬГОТЫ по транспортному налогу мобилизованным лицам на территории Хабаровского края</vt:lpstr>
      <vt:lpstr>ЛЬГОТЫ по земельному налогу мобилизованным лицам на территории Хабаровского края</vt:lpstr>
      <vt:lpstr>Перечень НПА ОМСУ Хабаровского края, предусматривающие налоговые льготы по земельному налогу мобилизованным гражданам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Вероника Евгеньевна Шабельцева</cp:lastModifiedBy>
  <cp:revision>1288</cp:revision>
  <cp:lastPrinted>2017-11-13T05:46:39Z</cp:lastPrinted>
  <dcterms:created xsi:type="dcterms:W3CDTF">2013-04-18T07:19:29Z</dcterms:created>
  <dcterms:modified xsi:type="dcterms:W3CDTF">2023-06-19T01:33:30Z</dcterms:modified>
</cp:coreProperties>
</file>